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5"/>
  </p:notes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72" r:id="rId14"/>
    <p:sldId id="273" r:id="rId15"/>
    <p:sldId id="274" r:id="rId16"/>
    <p:sldId id="275" r:id="rId17"/>
    <p:sldId id="276" r:id="rId18"/>
    <p:sldId id="277" r:id="rId19"/>
    <p:sldId id="278" r:id="rId20"/>
    <p:sldId id="267" r:id="rId21"/>
    <p:sldId id="268" r:id="rId22"/>
    <p:sldId id="269"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01" autoAdjust="0"/>
  </p:normalViewPr>
  <p:slideViewPr>
    <p:cSldViewPr snapToGrid="0">
      <p:cViewPr varScale="1">
        <p:scale>
          <a:sx n="73" d="100"/>
          <a:sy n="73" d="100"/>
        </p:scale>
        <p:origin x="276" y="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A13E0-E271-4971-B9E2-E8DECDD4A6D3}" type="datetimeFigureOut">
              <a:rPr lang="en-IN" smtClean="0"/>
              <a:t>03-04-2024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AB56C-7CDA-4273-89A8-A12A6145E6FE}" type="slidenum">
              <a:rPr lang="en-IN" smtClean="0"/>
              <a:t>‹#›</a:t>
            </a:fld>
            <a:endParaRPr lang="en-IN"/>
          </a:p>
        </p:txBody>
      </p:sp>
    </p:spTree>
    <p:extLst>
      <p:ext uri="{BB962C8B-B14F-4D97-AF65-F5344CB8AC3E}">
        <p14:creationId xmlns:p14="http://schemas.microsoft.com/office/powerpoint/2010/main" val="395192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CAB56C-7CDA-4273-89A8-A12A6145E6FE}" type="slidenum">
              <a:rPr lang="en-IN" smtClean="0"/>
              <a:t>1</a:t>
            </a:fld>
            <a:endParaRPr lang="en-IN"/>
          </a:p>
        </p:txBody>
      </p:sp>
    </p:spTree>
    <p:extLst>
      <p:ext uri="{BB962C8B-B14F-4D97-AF65-F5344CB8AC3E}">
        <p14:creationId xmlns:p14="http://schemas.microsoft.com/office/powerpoint/2010/main" val="2967350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CAB56C-7CDA-4273-89A8-A12A6145E6FE}" type="slidenum">
              <a:rPr lang="en-IN" smtClean="0"/>
              <a:t>2</a:t>
            </a:fld>
            <a:endParaRPr lang="en-IN"/>
          </a:p>
        </p:txBody>
      </p:sp>
    </p:spTree>
    <p:extLst>
      <p:ext uri="{BB962C8B-B14F-4D97-AF65-F5344CB8AC3E}">
        <p14:creationId xmlns:p14="http://schemas.microsoft.com/office/powerpoint/2010/main" val="2848542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CAB56C-7CDA-4273-89A8-A12A6145E6FE}" type="slidenum">
              <a:rPr lang="en-IN" smtClean="0"/>
              <a:t>6</a:t>
            </a:fld>
            <a:endParaRPr lang="en-IN"/>
          </a:p>
        </p:txBody>
      </p:sp>
    </p:spTree>
    <p:extLst>
      <p:ext uri="{BB962C8B-B14F-4D97-AF65-F5344CB8AC3E}">
        <p14:creationId xmlns:p14="http://schemas.microsoft.com/office/powerpoint/2010/main" val="882040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CAB56C-7CDA-4273-89A8-A12A6145E6FE}" type="slidenum">
              <a:rPr lang="en-IN" smtClean="0"/>
              <a:t>13</a:t>
            </a:fld>
            <a:endParaRPr lang="en-IN"/>
          </a:p>
        </p:txBody>
      </p:sp>
    </p:spTree>
    <p:extLst>
      <p:ext uri="{BB962C8B-B14F-4D97-AF65-F5344CB8AC3E}">
        <p14:creationId xmlns:p14="http://schemas.microsoft.com/office/powerpoint/2010/main" val="351440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CAB56C-7CDA-4273-89A8-A12A6145E6FE}" type="slidenum">
              <a:rPr lang="en-IN" smtClean="0"/>
              <a:t>17</a:t>
            </a:fld>
            <a:endParaRPr lang="en-IN"/>
          </a:p>
        </p:txBody>
      </p:sp>
    </p:spTree>
    <p:extLst>
      <p:ext uri="{BB962C8B-B14F-4D97-AF65-F5344CB8AC3E}">
        <p14:creationId xmlns:p14="http://schemas.microsoft.com/office/powerpoint/2010/main" val="2248318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1024013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1635461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18862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2456683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92820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611863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3376391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295971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2788318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F544AB-E1A8-4988-98D8-F475F7D912C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1266055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F544AB-E1A8-4988-98D8-F475F7D912CB}"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3234765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F544AB-E1A8-4988-98D8-F475F7D912CB}" type="datetimeFigureOut">
              <a:rPr lang="en-IN" smtClean="0"/>
              <a:t>03-04-2024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2883319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F544AB-E1A8-4988-98D8-F475F7D912CB}" type="datetimeFigureOut">
              <a:rPr lang="en-IN" smtClean="0"/>
              <a:t>03-04-2024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1284857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F544AB-E1A8-4988-98D8-F475F7D912CB}" type="datetimeFigureOut">
              <a:rPr lang="en-IN" smtClean="0"/>
              <a:t>03-04-2024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1530174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F544AB-E1A8-4988-98D8-F475F7D912CB}"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1373438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F544AB-E1A8-4988-98D8-F475F7D912CB}"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0965D6-BB46-44F2-8CAD-13BCC9634A42}" type="slidenum">
              <a:rPr lang="en-IN" smtClean="0"/>
              <a:t>‹#›</a:t>
            </a:fld>
            <a:endParaRPr lang="en-IN"/>
          </a:p>
        </p:txBody>
      </p:sp>
    </p:spTree>
    <p:extLst>
      <p:ext uri="{BB962C8B-B14F-4D97-AF65-F5344CB8AC3E}">
        <p14:creationId xmlns:p14="http://schemas.microsoft.com/office/powerpoint/2010/main" val="4222336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1F544AB-E1A8-4988-98D8-F475F7D912CB}" type="datetimeFigureOut">
              <a:rPr lang="en-IN" smtClean="0"/>
              <a:t>03-04-2024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00965D6-BB46-44F2-8CAD-13BCC9634A42}" type="slidenum">
              <a:rPr lang="en-IN" smtClean="0"/>
              <a:t>‹#›</a:t>
            </a:fld>
            <a:endParaRPr lang="en-IN"/>
          </a:p>
        </p:txBody>
      </p:sp>
    </p:spTree>
    <p:extLst>
      <p:ext uri="{BB962C8B-B14F-4D97-AF65-F5344CB8AC3E}">
        <p14:creationId xmlns:p14="http://schemas.microsoft.com/office/powerpoint/2010/main" val="242713145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ww.udemy.com/css/css_background.asp" TargetMode="External"/><Relationship Id="rId2" Type="http://schemas.openxmlformats.org/officeDocument/2006/relationships/hyperlink" Target="http://www.w3schools.com/html/html_intro.asp" TargetMode="External"/><Relationship Id="rId1" Type="http://schemas.openxmlformats.org/officeDocument/2006/relationships/slideLayout" Target="../slideLayouts/slideLayout7.xml"/><Relationship Id="rId5" Type="http://schemas.openxmlformats.org/officeDocument/2006/relationships/hyperlink" Target="https://javapoint.com/" TargetMode="External"/><Relationship Id="rId4" Type="http://schemas.openxmlformats.org/officeDocument/2006/relationships/hyperlink" Target="http://www.w3schools.com/js/js_datatypes.asp"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formacioncontinua.ufm.edu/taller/taller-preguntas-fantasticas-y-donde-encontrarlas/"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2">
            <a:extLst>
              <a:ext uri="{FF2B5EF4-FFF2-40B4-BE49-F238E27FC236}">
                <a16:creationId xmlns:a16="http://schemas.microsoft.com/office/drawing/2014/main" id="{BB4A873D-3E11-52DA-C47E-4ED3A0705A86}"/>
              </a:ext>
            </a:extLst>
          </p:cNvPr>
          <p:cNvSpPr/>
          <p:nvPr/>
        </p:nvSpPr>
        <p:spPr>
          <a:xfrm>
            <a:off x="2011680" y="2927245"/>
            <a:ext cx="9221002" cy="1199136"/>
          </a:xfrm>
          <a:prstGeom prst="rect">
            <a:avLst/>
          </a:prstGeom>
          <a:noFill/>
          <a:ln/>
        </p:spPr>
        <p:txBody>
          <a:bodyPr wrap="square" rtlCol="0" anchor="t"/>
          <a:lstStyle/>
          <a:p>
            <a:pPr marL="0" indent="0">
              <a:lnSpc>
                <a:spcPts val="6561"/>
              </a:lnSpc>
              <a:buNone/>
            </a:pPr>
            <a:r>
              <a:rPr lang="en-US" sz="4400" dirty="0">
                <a:solidFill>
                  <a:schemeClr val="accent2">
                    <a:lumMod val="50000"/>
                  </a:schemeClr>
                </a:solidFill>
                <a:latin typeface="Times New Roman" panose="02020603050405020304" pitchFamily="18" charset="0"/>
                <a:cs typeface="Times New Roman" panose="02020603050405020304" pitchFamily="18" charset="0"/>
              </a:rPr>
              <a:t>FULL STACK WEB DEVELOPMENT</a:t>
            </a:r>
          </a:p>
        </p:txBody>
      </p:sp>
      <p:sp>
        <p:nvSpPr>
          <p:cNvPr id="8" name="Text 3">
            <a:extLst>
              <a:ext uri="{FF2B5EF4-FFF2-40B4-BE49-F238E27FC236}">
                <a16:creationId xmlns:a16="http://schemas.microsoft.com/office/drawing/2014/main" id="{FEA89689-3E55-0EFD-455C-3EB5406E8D29}"/>
              </a:ext>
            </a:extLst>
          </p:cNvPr>
          <p:cNvSpPr/>
          <p:nvPr/>
        </p:nvSpPr>
        <p:spPr>
          <a:xfrm>
            <a:off x="833199" y="4256603"/>
            <a:ext cx="7477601" cy="1066205"/>
          </a:xfrm>
          <a:prstGeom prst="rect">
            <a:avLst/>
          </a:prstGeom>
          <a:noFill/>
          <a:ln/>
        </p:spPr>
        <p:txBody>
          <a:bodyPr wrap="square" rtlCol="0" anchor="t"/>
          <a:lstStyle/>
          <a:p>
            <a:pPr marL="0" indent="0">
              <a:lnSpc>
                <a:spcPts val="2799"/>
              </a:lnSpc>
              <a:buNone/>
            </a:pPr>
            <a:endParaRPr lang="en-US" sz="1750" dirty="0"/>
          </a:p>
        </p:txBody>
      </p:sp>
      <p:sp>
        <p:nvSpPr>
          <p:cNvPr id="9" name="Text 5">
            <a:extLst>
              <a:ext uri="{FF2B5EF4-FFF2-40B4-BE49-F238E27FC236}">
                <a16:creationId xmlns:a16="http://schemas.microsoft.com/office/drawing/2014/main" id="{81AE2F4E-978B-E28B-6DA3-FFD8F9EF03B6}"/>
              </a:ext>
            </a:extLst>
          </p:cNvPr>
          <p:cNvSpPr/>
          <p:nvPr/>
        </p:nvSpPr>
        <p:spPr>
          <a:xfrm>
            <a:off x="1299686" y="5578197"/>
            <a:ext cx="1220510" cy="388858"/>
          </a:xfrm>
          <a:prstGeom prst="rect">
            <a:avLst/>
          </a:prstGeom>
          <a:noFill/>
          <a:ln/>
        </p:spPr>
        <p:txBody>
          <a:bodyPr wrap="none" rtlCol="0" anchor="t"/>
          <a:lstStyle/>
          <a:p>
            <a:pPr marL="0" indent="0" algn="l">
              <a:lnSpc>
                <a:spcPts val="3062"/>
              </a:lnSpc>
              <a:buNone/>
            </a:pPr>
            <a:endParaRPr lang="en-US" sz="2187" dirty="0"/>
          </a:p>
        </p:txBody>
      </p:sp>
      <p:pic>
        <p:nvPicPr>
          <p:cNvPr id="10" name="object 4">
            <a:extLst>
              <a:ext uri="{FF2B5EF4-FFF2-40B4-BE49-F238E27FC236}">
                <a16:creationId xmlns:a16="http://schemas.microsoft.com/office/drawing/2014/main" id="{58E057C9-9E4C-AECB-5915-146C41831534}"/>
              </a:ext>
            </a:extLst>
          </p:cNvPr>
          <p:cNvPicPr/>
          <p:nvPr/>
        </p:nvPicPr>
        <p:blipFill>
          <a:blip r:embed="rId3" cstate="print"/>
          <a:stretch>
            <a:fillRect/>
          </a:stretch>
        </p:blipFill>
        <p:spPr>
          <a:xfrm>
            <a:off x="1713399" y="129519"/>
            <a:ext cx="1645920" cy="1466088"/>
          </a:xfrm>
          <a:prstGeom prst="rect">
            <a:avLst/>
          </a:prstGeom>
        </p:spPr>
      </p:pic>
      <p:sp>
        <p:nvSpPr>
          <p:cNvPr id="11" name="TextBox 10">
            <a:extLst>
              <a:ext uri="{FF2B5EF4-FFF2-40B4-BE49-F238E27FC236}">
                <a16:creationId xmlns:a16="http://schemas.microsoft.com/office/drawing/2014/main" id="{51C51E47-0F7C-1B88-3C38-F7430D3FDB73}"/>
              </a:ext>
            </a:extLst>
          </p:cNvPr>
          <p:cNvSpPr txBox="1"/>
          <p:nvPr/>
        </p:nvSpPr>
        <p:spPr>
          <a:xfrm flipH="1">
            <a:off x="3359319" y="315275"/>
            <a:ext cx="66824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RAJIV GANDHI INSTITUTE OF TECHNOLOGY</a:t>
            </a:r>
            <a:endParaRPr lang="en-IN"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EBFC746-0170-3B8D-6723-0C29430ED923}"/>
              </a:ext>
            </a:extLst>
          </p:cNvPr>
          <p:cNvSpPr txBox="1"/>
          <p:nvPr/>
        </p:nvSpPr>
        <p:spPr>
          <a:xfrm>
            <a:off x="4010943" y="786635"/>
            <a:ext cx="6298545" cy="369332"/>
          </a:xfrm>
          <a:prstGeom prst="rect">
            <a:avLst/>
          </a:prstGeom>
          <a:noFill/>
        </p:spPr>
        <p:txBody>
          <a:bodyPr wrap="square" rtlCol="0">
            <a:spAutoFit/>
          </a:bodyPr>
          <a:lstStyle/>
          <a:p>
            <a:pPr marL="12700">
              <a:lnSpc>
                <a:spcPct val="100000"/>
              </a:lnSpc>
              <a:spcBef>
                <a:spcPts val="95"/>
              </a:spcBef>
            </a:pPr>
            <a:r>
              <a:rPr lang="en-US" sz="1800" dirty="0">
                <a:latin typeface="Times New Roman" panose="02020603050405020304" pitchFamily="18" charset="0"/>
                <a:cs typeface="Times New Roman" panose="02020603050405020304" pitchFamily="18" charset="0"/>
              </a:rPr>
              <a:t>Department</a:t>
            </a:r>
            <a:r>
              <a:rPr lang="en-US" sz="1800" spc="-8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of</a:t>
            </a:r>
            <a:r>
              <a:rPr lang="en-US" sz="1800" spc="-8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Computer</a:t>
            </a:r>
            <a:r>
              <a:rPr lang="en-US" sz="1800" spc="-9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Science</a:t>
            </a:r>
            <a:r>
              <a:rPr lang="en-US" sz="1800" spc="-8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and</a:t>
            </a:r>
            <a:r>
              <a:rPr lang="en-US" sz="1800" spc="-8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Engineering</a:t>
            </a:r>
            <a:endParaRPr lang="en-US" sz="1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A1B668C-79C8-FD16-102F-450E692808DB}"/>
              </a:ext>
            </a:extLst>
          </p:cNvPr>
          <p:cNvSpPr txBox="1"/>
          <p:nvPr/>
        </p:nvSpPr>
        <p:spPr>
          <a:xfrm flipH="1">
            <a:off x="6167662" y="4238086"/>
            <a:ext cx="4595088" cy="1914242"/>
          </a:xfrm>
          <a:prstGeom prst="rect">
            <a:avLst/>
          </a:prstGeom>
          <a:noFill/>
        </p:spPr>
        <p:txBody>
          <a:bodyPr wrap="square" rtlCol="0" anchor="ctr">
            <a:spAutoFit/>
          </a:bodyPr>
          <a:lstStyle/>
          <a:p>
            <a:r>
              <a:rPr lang="en-IN" sz="1800" dirty="0">
                <a:latin typeface="Times New Roman" panose="02020603050405020304" pitchFamily="18" charset="0"/>
                <a:cs typeface="Times New Roman" panose="02020603050405020304" pitchFamily="18" charset="0"/>
              </a:rPr>
              <a:t>Presented By:</a:t>
            </a:r>
            <a:r>
              <a:rPr lang="en-IN" dirty="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a:p>
            <a:pPr marL="0" indent="0">
              <a:lnSpc>
                <a:spcPts val="3062"/>
              </a:lnSpc>
              <a:buNone/>
            </a:pPr>
            <a:r>
              <a:rPr lang="en-US" sz="1800" b="1" dirty="0">
                <a:latin typeface="Times New Roman" panose="02020603050405020304" pitchFamily="18" charset="0"/>
                <a:cs typeface="Times New Roman" panose="02020603050405020304" pitchFamily="18" charset="0"/>
              </a:rPr>
              <a:t>		Madhu S (1RG20CS033)</a:t>
            </a:r>
          </a:p>
          <a:p>
            <a:pPr marL="0" indent="0">
              <a:lnSpc>
                <a:spcPts val="3062"/>
              </a:lnSpc>
              <a:buNone/>
            </a:pPr>
            <a:r>
              <a:rPr lang="en-US" sz="1800" b="1" dirty="0">
                <a:latin typeface="Times New Roman" panose="02020603050405020304" pitchFamily="18" charset="0"/>
                <a:cs typeface="Times New Roman" panose="02020603050405020304" pitchFamily="18" charset="0"/>
              </a:rPr>
              <a:t>		Santhosh P (1RG20CS050)</a:t>
            </a:r>
          </a:p>
          <a:p>
            <a:pPr marL="0" indent="0">
              <a:lnSpc>
                <a:spcPts val="3062"/>
              </a:lnSpc>
              <a:buNone/>
            </a:pPr>
            <a:r>
              <a:rPr lang="en-US" b="1" dirty="0">
                <a:latin typeface="Times New Roman" panose="02020603050405020304" pitchFamily="18" charset="0"/>
                <a:cs typeface="Times New Roman" panose="02020603050405020304" pitchFamily="18" charset="0"/>
              </a:rPr>
              <a:t>		Siri Vennela V(1RG20CS58)</a:t>
            </a:r>
          </a:p>
          <a:p>
            <a:pPr marL="0" indent="0">
              <a:lnSpc>
                <a:spcPts val="3062"/>
              </a:lnSpc>
              <a:buNone/>
            </a:pPr>
            <a:r>
              <a:rPr lang="en-US" sz="1800" b="1" dirty="0">
                <a:latin typeface="Times New Roman" panose="02020603050405020304" pitchFamily="18" charset="0"/>
                <a:cs typeface="Times New Roman" panose="02020603050405020304" pitchFamily="18" charset="0"/>
              </a:rPr>
              <a:t>		Stincy Stephan (1RG20CS062)  </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1CC4B7F-EFAF-1246-9CDE-87BCC02CE0C3}"/>
              </a:ext>
            </a:extLst>
          </p:cNvPr>
          <p:cNvSpPr txBox="1"/>
          <p:nvPr/>
        </p:nvSpPr>
        <p:spPr>
          <a:xfrm flipH="1">
            <a:off x="1713399" y="4635630"/>
            <a:ext cx="4595088" cy="1446550"/>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Under the  Guidance of:</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Mrs.  Kavyashree  J</a:t>
            </a:r>
          </a:p>
          <a:p>
            <a:r>
              <a:rPr lang="en-IN" sz="1800"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&amp;</a:t>
            </a:r>
          </a:p>
          <a:p>
            <a:r>
              <a:rPr lang="en-IN" sz="1800" b="1" dirty="0">
                <a:latin typeface="Times New Roman" panose="02020603050405020304" pitchFamily="18" charset="0"/>
                <a:cs typeface="Times New Roman" panose="02020603050405020304" pitchFamily="18" charset="0"/>
              </a:rPr>
              <a:t>           Mrs</a:t>
            </a:r>
            <a:r>
              <a:rPr lang="en-IN" b="1" dirty="0">
                <a:latin typeface="Times New Roman" panose="02020603050405020304" pitchFamily="18" charset="0"/>
                <a:cs typeface="Times New Roman" panose="02020603050405020304" pitchFamily="18" charset="0"/>
              </a:rPr>
              <a:t>. Bhagyashri Wakde</a:t>
            </a:r>
            <a:endParaRPr lang="en-IN" sz="18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923F87D-EC3B-B3E7-AE77-15E009ED2AF4}"/>
              </a:ext>
            </a:extLst>
          </p:cNvPr>
          <p:cNvSpPr txBox="1"/>
          <p:nvPr/>
        </p:nvSpPr>
        <p:spPr>
          <a:xfrm>
            <a:off x="2331720" y="1902415"/>
            <a:ext cx="6798365" cy="769441"/>
          </a:xfrm>
          <a:prstGeom prst="rect">
            <a:avLst/>
          </a:prstGeom>
          <a:noFill/>
        </p:spPr>
        <p:txBody>
          <a:bodyPr wrap="square" rtlCol="0">
            <a:spAutoFit/>
          </a:bodyPr>
          <a:lstStyle/>
          <a:p>
            <a:pPr algn="ctr"/>
            <a:r>
              <a:rPr lang="en-IN" sz="4400" b="1" dirty="0">
                <a:latin typeface="Times New Roman" panose="02020603050405020304" pitchFamily="18" charset="0"/>
                <a:cs typeface="Times New Roman" panose="02020603050405020304" pitchFamily="18" charset="0"/>
              </a:rPr>
              <a:t>INTERNSHIP</a:t>
            </a:r>
          </a:p>
        </p:txBody>
      </p:sp>
    </p:spTree>
    <p:extLst>
      <p:ext uri="{BB962C8B-B14F-4D97-AF65-F5344CB8AC3E}">
        <p14:creationId xmlns:p14="http://schemas.microsoft.com/office/powerpoint/2010/main" val="3968160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E2FE09-3E30-89DA-4F9F-4A87B9F5F056}"/>
              </a:ext>
            </a:extLst>
          </p:cNvPr>
          <p:cNvSpPr txBox="1"/>
          <p:nvPr/>
        </p:nvSpPr>
        <p:spPr>
          <a:xfrm>
            <a:off x="847023" y="753750"/>
            <a:ext cx="9047748" cy="589033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ABOUT THE PROJECT</a:t>
            </a:r>
          </a:p>
          <a:p>
            <a:endParaRPr lang="en-IN" sz="2800" b="1"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Project Overview</a:t>
            </a:r>
          </a:p>
          <a:p>
            <a:pPr algn="just">
              <a:lnSpc>
                <a:spcPct val="150000"/>
              </a:lnSpc>
            </a:pPr>
            <a:r>
              <a:rPr lang="en-IN" dirty="0">
                <a:latin typeface="Times New Roman" panose="02020603050405020304" pitchFamily="18" charset="0"/>
                <a:cs typeface="Times New Roman" panose="02020603050405020304" pitchFamily="18" charset="0"/>
              </a:rPr>
              <a:t>	Developed a dynamic "Responsive Food Restaurant Webpage" during the internship to 	enhance the restaurant's online presence and user experience across devices.</a:t>
            </a:r>
          </a:p>
          <a:p>
            <a:pPr marL="285750" indent="-285750" algn="just">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Key Features</a:t>
            </a:r>
          </a:p>
          <a:p>
            <a:pPr algn="just">
              <a:lnSpc>
                <a:spcPct val="150000"/>
              </a:lnSpc>
            </a:pPr>
            <a:r>
              <a:rPr lang="en-IN" dirty="0">
                <a:latin typeface="Times New Roman" panose="02020603050405020304" pitchFamily="18" charset="0"/>
                <a:cs typeface="Times New Roman" panose="02020603050405020304" pitchFamily="18" charset="0"/>
              </a:rPr>
              <a:t>	Implemented responsive design, visually appealing menu displays, simplified reservation 	system, and social media integration for enhanced user engagement.</a:t>
            </a:r>
          </a:p>
          <a:p>
            <a:pPr marL="285750" indent="-285750" algn="just">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Technological Implementation</a:t>
            </a:r>
          </a:p>
          <a:p>
            <a:pPr algn="just">
              <a:lnSpc>
                <a:spcPct val="150000"/>
              </a:lnSpc>
            </a:pPr>
            <a:r>
              <a:rPr lang="en-IN" dirty="0">
                <a:latin typeface="Times New Roman" panose="02020603050405020304" pitchFamily="18" charset="0"/>
                <a:cs typeface="Times New Roman" panose="02020603050405020304" pitchFamily="18" charset="0"/>
              </a:rPr>
              <a:t>	Utilized HTML, CSS, and JavaScript to craft a modern interface with optimal performance 	and seamless browsing experience.</a:t>
            </a:r>
          </a:p>
          <a:p>
            <a:pPr marL="285750" indent="-285750" algn="just">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Outcome and Impact</a:t>
            </a:r>
          </a:p>
          <a:p>
            <a:pPr algn="just">
              <a:lnSpc>
                <a:spcPct val="150000"/>
              </a:lnSpc>
            </a:pPr>
            <a:r>
              <a:rPr lang="en-IN" dirty="0">
                <a:latin typeface="Times New Roman" panose="02020603050405020304" pitchFamily="18" charset="0"/>
                <a:cs typeface="Times New Roman" panose="02020603050405020304" pitchFamily="18" charset="0"/>
              </a:rPr>
              <a:t>	Improved restaurant's online visibility and customer engagement through an intuitive and 	visually appealing webpage, contributing to its success in the competitive digital landscape.</a:t>
            </a:r>
          </a:p>
        </p:txBody>
      </p:sp>
    </p:spTree>
    <p:extLst>
      <p:ext uri="{BB962C8B-B14F-4D97-AF65-F5344CB8AC3E}">
        <p14:creationId xmlns:p14="http://schemas.microsoft.com/office/powerpoint/2010/main" val="3050063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D6DE45-2153-870F-C3D3-E7EAD7AD4F2F}"/>
              </a:ext>
            </a:extLst>
          </p:cNvPr>
          <p:cNvSpPr txBox="1"/>
          <p:nvPr/>
        </p:nvSpPr>
        <p:spPr>
          <a:xfrm>
            <a:off x="1268128" y="1784743"/>
            <a:ext cx="7673741" cy="2812565"/>
          </a:xfrm>
          <a:prstGeom prst="rect">
            <a:avLst/>
          </a:prstGeom>
          <a:noFill/>
        </p:spPr>
        <p:txBody>
          <a:bodyPr wrap="square">
            <a:spAutoFit/>
          </a:bodyPr>
          <a:lstStyle/>
          <a:p>
            <a:endParaRPr lang="en-IN" dirty="0"/>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Worked at AQMENZ AUTOMATION PRIVATE LIMITED.</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Enhanced Google search skills for project requirements.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Benefited from informative and supportive seniors.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Gained insights into project development lifecycle and project management.</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Improved communication, presentation, and coordination skills.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Acquired management, leadership, and client interaction experience.</a:t>
            </a:r>
          </a:p>
        </p:txBody>
      </p:sp>
      <p:sp>
        <p:nvSpPr>
          <p:cNvPr id="5" name="TextBox 4">
            <a:extLst>
              <a:ext uri="{FF2B5EF4-FFF2-40B4-BE49-F238E27FC236}">
                <a16:creationId xmlns:a16="http://schemas.microsoft.com/office/drawing/2014/main" id="{13542A24-F26D-037B-DF07-94B7AF2A3A8C}"/>
              </a:ext>
            </a:extLst>
          </p:cNvPr>
          <p:cNvSpPr txBox="1"/>
          <p:nvPr/>
        </p:nvSpPr>
        <p:spPr>
          <a:xfrm>
            <a:off x="1268128" y="955927"/>
            <a:ext cx="709622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INTERNSHIP EXPERIENCE OVERVIEW</a:t>
            </a:r>
          </a:p>
        </p:txBody>
      </p:sp>
    </p:spTree>
    <p:extLst>
      <p:ext uri="{BB962C8B-B14F-4D97-AF65-F5344CB8AC3E}">
        <p14:creationId xmlns:p14="http://schemas.microsoft.com/office/powerpoint/2010/main" val="2096478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EBE7BE-130D-2CFD-7DAC-4236ABBFAF05}"/>
              </a:ext>
            </a:extLst>
          </p:cNvPr>
          <p:cNvSpPr txBox="1"/>
          <p:nvPr/>
        </p:nvSpPr>
        <p:spPr>
          <a:xfrm>
            <a:off x="1376413" y="1861746"/>
            <a:ext cx="7769993" cy="2812565"/>
          </a:xfrm>
          <a:prstGeom prst="rect">
            <a:avLst/>
          </a:prstGeom>
          <a:noFill/>
        </p:spPr>
        <p:txBody>
          <a:bodyPr wrap="square">
            <a:spAutoFit/>
          </a:bodyPr>
          <a:lstStyle/>
          <a:p>
            <a:pPr marL="285750" indent="-285750">
              <a:buFont typeface="Wingdings" panose="05000000000000000000" pitchFamily="2" charset="2"/>
              <a:buChar char="Ø"/>
            </a:pPr>
            <a:endParaRPr lang="en-IN" dirty="0"/>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Gain valuable work experience and hands-on training.</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Have an edge in the competitive job market with practical experience.</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Transition smoothly into full-time employment with successful internships.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Network with industry professionals for future career opportunities.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Apply classroom knowledge in real-world scenarios, boosting confidence and employability.</a:t>
            </a:r>
          </a:p>
        </p:txBody>
      </p:sp>
      <p:sp>
        <p:nvSpPr>
          <p:cNvPr id="5" name="TextBox 4">
            <a:extLst>
              <a:ext uri="{FF2B5EF4-FFF2-40B4-BE49-F238E27FC236}">
                <a16:creationId xmlns:a16="http://schemas.microsoft.com/office/drawing/2014/main" id="{AA402366-77C5-F221-CA95-17B453810724}"/>
              </a:ext>
            </a:extLst>
          </p:cNvPr>
          <p:cNvSpPr txBox="1"/>
          <p:nvPr/>
        </p:nvSpPr>
        <p:spPr>
          <a:xfrm>
            <a:off x="1376413" y="1071431"/>
            <a:ext cx="609760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BENEFITS OF INTERNSHIP</a:t>
            </a:r>
          </a:p>
        </p:txBody>
      </p:sp>
    </p:spTree>
    <p:extLst>
      <p:ext uri="{BB962C8B-B14F-4D97-AF65-F5344CB8AC3E}">
        <p14:creationId xmlns:p14="http://schemas.microsoft.com/office/powerpoint/2010/main" val="3214128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FEA881-F837-3284-24DE-AAB2EB51360E}"/>
              </a:ext>
            </a:extLst>
          </p:cNvPr>
          <p:cNvSpPr txBox="1"/>
          <p:nvPr/>
        </p:nvSpPr>
        <p:spPr>
          <a:xfrm>
            <a:off x="252549" y="104503"/>
            <a:ext cx="4484914"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Project Outcome:</a:t>
            </a:r>
          </a:p>
        </p:txBody>
      </p:sp>
      <p:pic>
        <p:nvPicPr>
          <p:cNvPr id="4" name="Picture 3">
            <a:extLst>
              <a:ext uri="{FF2B5EF4-FFF2-40B4-BE49-F238E27FC236}">
                <a16:creationId xmlns:a16="http://schemas.microsoft.com/office/drawing/2014/main" id="{288EA2A4-B230-336D-F742-AF4DE3C6DDFD}"/>
              </a:ext>
            </a:extLst>
          </p:cNvPr>
          <p:cNvPicPr>
            <a:picLocks noChangeAspect="1"/>
          </p:cNvPicPr>
          <p:nvPr/>
        </p:nvPicPr>
        <p:blipFill rotWithShape="1">
          <a:blip r:embed="rId3"/>
          <a:srcRect l="759" t="10011" r="3572" b="7302"/>
          <a:stretch/>
        </p:blipFill>
        <p:spPr>
          <a:xfrm>
            <a:off x="423333" y="1303867"/>
            <a:ext cx="9444850" cy="4591836"/>
          </a:xfrm>
          <a:prstGeom prst="rect">
            <a:avLst/>
          </a:prstGeom>
        </p:spPr>
      </p:pic>
      <p:sp>
        <p:nvSpPr>
          <p:cNvPr id="5" name="TextBox 4">
            <a:extLst>
              <a:ext uri="{FF2B5EF4-FFF2-40B4-BE49-F238E27FC236}">
                <a16:creationId xmlns:a16="http://schemas.microsoft.com/office/drawing/2014/main" id="{2F253159-0F66-EE0A-FE0D-93B16F248049}"/>
              </a:ext>
            </a:extLst>
          </p:cNvPr>
          <p:cNvSpPr txBox="1"/>
          <p:nvPr/>
        </p:nvSpPr>
        <p:spPr>
          <a:xfrm>
            <a:off x="3293533" y="6019800"/>
            <a:ext cx="3530600"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1.Home Page</a:t>
            </a:r>
          </a:p>
        </p:txBody>
      </p:sp>
    </p:spTree>
    <p:extLst>
      <p:ext uri="{BB962C8B-B14F-4D97-AF65-F5344CB8AC3E}">
        <p14:creationId xmlns:p14="http://schemas.microsoft.com/office/powerpoint/2010/main" val="33556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D5E557-5C3F-DC5D-47FD-F7F95B960696}"/>
              </a:ext>
            </a:extLst>
          </p:cNvPr>
          <p:cNvPicPr>
            <a:picLocks noChangeAspect="1"/>
          </p:cNvPicPr>
          <p:nvPr/>
        </p:nvPicPr>
        <p:blipFill rotWithShape="1">
          <a:blip r:embed="rId2"/>
          <a:srcRect t="9905" r="4571" b="7428"/>
          <a:stretch/>
        </p:blipFill>
        <p:spPr>
          <a:xfrm>
            <a:off x="297596" y="597262"/>
            <a:ext cx="10472972" cy="5103223"/>
          </a:xfrm>
          <a:prstGeom prst="rect">
            <a:avLst/>
          </a:prstGeom>
        </p:spPr>
      </p:pic>
      <p:sp>
        <p:nvSpPr>
          <p:cNvPr id="4" name="TextBox 3">
            <a:extLst>
              <a:ext uri="{FF2B5EF4-FFF2-40B4-BE49-F238E27FC236}">
                <a16:creationId xmlns:a16="http://schemas.microsoft.com/office/drawing/2014/main" id="{D0DBA0B3-0413-80F9-13FD-66824DAEE6C7}"/>
              </a:ext>
            </a:extLst>
          </p:cNvPr>
          <p:cNvSpPr txBox="1"/>
          <p:nvPr/>
        </p:nvSpPr>
        <p:spPr>
          <a:xfrm>
            <a:off x="3849215" y="6076072"/>
            <a:ext cx="3369733"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2. Dishes </a:t>
            </a:r>
          </a:p>
        </p:txBody>
      </p:sp>
    </p:spTree>
    <p:extLst>
      <p:ext uri="{BB962C8B-B14F-4D97-AF65-F5344CB8AC3E}">
        <p14:creationId xmlns:p14="http://schemas.microsoft.com/office/powerpoint/2010/main" val="3761309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310C9-283D-8C8A-2A88-178260A05AD2}"/>
              </a:ext>
            </a:extLst>
          </p:cNvPr>
          <p:cNvPicPr>
            <a:picLocks noChangeAspect="1"/>
          </p:cNvPicPr>
          <p:nvPr/>
        </p:nvPicPr>
        <p:blipFill rotWithShape="1">
          <a:blip r:embed="rId2"/>
          <a:srcRect l="1215" t="9905" r="5286" b="8063"/>
          <a:stretch/>
        </p:blipFill>
        <p:spPr>
          <a:xfrm>
            <a:off x="478970" y="829689"/>
            <a:ext cx="10763795" cy="5312003"/>
          </a:xfrm>
          <a:prstGeom prst="rect">
            <a:avLst/>
          </a:prstGeom>
        </p:spPr>
      </p:pic>
      <p:sp>
        <p:nvSpPr>
          <p:cNvPr id="4" name="TextBox 3">
            <a:extLst>
              <a:ext uri="{FF2B5EF4-FFF2-40B4-BE49-F238E27FC236}">
                <a16:creationId xmlns:a16="http://schemas.microsoft.com/office/drawing/2014/main" id="{E0A4F562-C118-DB6A-64A7-FCD90ADA6861}"/>
              </a:ext>
            </a:extLst>
          </p:cNvPr>
          <p:cNvSpPr txBox="1"/>
          <p:nvPr/>
        </p:nvSpPr>
        <p:spPr>
          <a:xfrm>
            <a:off x="3674533" y="6256867"/>
            <a:ext cx="342053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3. About Us Page</a:t>
            </a:r>
          </a:p>
        </p:txBody>
      </p:sp>
    </p:spTree>
    <p:extLst>
      <p:ext uri="{BB962C8B-B14F-4D97-AF65-F5344CB8AC3E}">
        <p14:creationId xmlns:p14="http://schemas.microsoft.com/office/powerpoint/2010/main" val="1529610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23797-020B-6DC8-8AFF-7210C604FD74}"/>
              </a:ext>
            </a:extLst>
          </p:cNvPr>
          <p:cNvPicPr>
            <a:picLocks noChangeAspect="1"/>
          </p:cNvPicPr>
          <p:nvPr/>
        </p:nvPicPr>
        <p:blipFill rotWithShape="1">
          <a:blip r:embed="rId2"/>
          <a:srcRect l="695" t="9876" r="5069" b="7408"/>
          <a:stretch/>
        </p:blipFill>
        <p:spPr>
          <a:xfrm>
            <a:off x="482600" y="911854"/>
            <a:ext cx="10557934" cy="5212835"/>
          </a:xfrm>
          <a:prstGeom prst="rect">
            <a:avLst/>
          </a:prstGeom>
        </p:spPr>
      </p:pic>
      <p:sp>
        <p:nvSpPr>
          <p:cNvPr id="5" name="TextBox 4">
            <a:extLst>
              <a:ext uri="{FF2B5EF4-FFF2-40B4-BE49-F238E27FC236}">
                <a16:creationId xmlns:a16="http://schemas.microsoft.com/office/drawing/2014/main" id="{B00894BB-3CF9-CAED-D3E9-A4A2738D81B5}"/>
              </a:ext>
            </a:extLst>
          </p:cNvPr>
          <p:cNvSpPr txBox="1"/>
          <p:nvPr/>
        </p:nvSpPr>
        <p:spPr>
          <a:xfrm>
            <a:off x="3691467" y="6265333"/>
            <a:ext cx="3386666"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4. Special Menu Page</a:t>
            </a:r>
          </a:p>
        </p:txBody>
      </p:sp>
    </p:spTree>
    <p:extLst>
      <p:ext uri="{BB962C8B-B14F-4D97-AF65-F5344CB8AC3E}">
        <p14:creationId xmlns:p14="http://schemas.microsoft.com/office/powerpoint/2010/main" val="55689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D954D-F459-B059-9B63-D564212DFA20}"/>
              </a:ext>
            </a:extLst>
          </p:cNvPr>
          <p:cNvPicPr>
            <a:picLocks noChangeAspect="1"/>
          </p:cNvPicPr>
          <p:nvPr/>
        </p:nvPicPr>
        <p:blipFill rotWithShape="1">
          <a:blip r:embed="rId3"/>
          <a:srcRect l="695" t="10617" r="4513" b="8395"/>
          <a:stretch/>
        </p:blipFill>
        <p:spPr>
          <a:xfrm>
            <a:off x="660400" y="728132"/>
            <a:ext cx="10303933" cy="5554135"/>
          </a:xfrm>
          <a:prstGeom prst="rect">
            <a:avLst/>
          </a:prstGeom>
        </p:spPr>
      </p:pic>
      <p:sp>
        <p:nvSpPr>
          <p:cNvPr id="4" name="TextBox 3">
            <a:extLst>
              <a:ext uri="{FF2B5EF4-FFF2-40B4-BE49-F238E27FC236}">
                <a16:creationId xmlns:a16="http://schemas.microsoft.com/office/drawing/2014/main" id="{2A89CFA4-77A7-50EA-D70F-9558421646D2}"/>
              </a:ext>
            </a:extLst>
          </p:cNvPr>
          <p:cNvSpPr txBox="1"/>
          <p:nvPr/>
        </p:nvSpPr>
        <p:spPr>
          <a:xfrm>
            <a:off x="3903134" y="6400800"/>
            <a:ext cx="356446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5.Food Ordering Page</a:t>
            </a:r>
          </a:p>
        </p:txBody>
      </p:sp>
    </p:spTree>
    <p:extLst>
      <p:ext uri="{BB962C8B-B14F-4D97-AF65-F5344CB8AC3E}">
        <p14:creationId xmlns:p14="http://schemas.microsoft.com/office/powerpoint/2010/main" val="228683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90950-A3BB-F7DC-B543-3A62EEE13255}"/>
              </a:ext>
            </a:extLst>
          </p:cNvPr>
          <p:cNvPicPr>
            <a:picLocks noChangeAspect="1"/>
          </p:cNvPicPr>
          <p:nvPr/>
        </p:nvPicPr>
        <p:blipFill rotWithShape="1">
          <a:blip r:embed="rId2"/>
          <a:srcRect l="555" t="9876" r="5070" b="8642"/>
          <a:stretch/>
        </p:blipFill>
        <p:spPr>
          <a:xfrm>
            <a:off x="482600" y="677333"/>
            <a:ext cx="10625667" cy="5361850"/>
          </a:xfrm>
          <a:prstGeom prst="rect">
            <a:avLst/>
          </a:prstGeom>
        </p:spPr>
      </p:pic>
    </p:spTree>
    <p:extLst>
      <p:ext uri="{BB962C8B-B14F-4D97-AF65-F5344CB8AC3E}">
        <p14:creationId xmlns:p14="http://schemas.microsoft.com/office/powerpoint/2010/main" val="4252239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5E9036-166E-B41A-EBA8-00D7565EC5F1}"/>
              </a:ext>
            </a:extLst>
          </p:cNvPr>
          <p:cNvPicPr>
            <a:picLocks noChangeAspect="1"/>
          </p:cNvPicPr>
          <p:nvPr/>
        </p:nvPicPr>
        <p:blipFill rotWithShape="1">
          <a:blip r:embed="rId2"/>
          <a:srcRect t="9260" r="5694" b="7654"/>
          <a:stretch/>
        </p:blipFill>
        <p:spPr>
          <a:xfrm>
            <a:off x="812800" y="635000"/>
            <a:ext cx="9973733" cy="5579533"/>
          </a:xfrm>
          <a:prstGeom prst="rect">
            <a:avLst/>
          </a:prstGeom>
        </p:spPr>
      </p:pic>
      <p:sp>
        <p:nvSpPr>
          <p:cNvPr id="4" name="TextBox 3">
            <a:extLst>
              <a:ext uri="{FF2B5EF4-FFF2-40B4-BE49-F238E27FC236}">
                <a16:creationId xmlns:a16="http://schemas.microsoft.com/office/drawing/2014/main" id="{804D16CE-EBCA-F638-FA83-784E5A7C486A}"/>
              </a:ext>
            </a:extLst>
          </p:cNvPr>
          <p:cNvSpPr txBox="1"/>
          <p:nvPr/>
        </p:nvSpPr>
        <p:spPr>
          <a:xfrm>
            <a:off x="4021667" y="6290734"/>
            <a:ext cx="3318933"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6. Search Bar </a:t>
            </a:r>
          </a:p>
        </p:txBody>
      </p:sp>
    </p:spTree>
    <p:extLst>
      <p:ext uri="{BB962C8B-B14F-4D97-AF65-F5344CB8AC3E}">
        <p14:creationId xmlns:p14="http://schemas.microsoft.com/office/powerpoint/2010/main" val="3996404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B1D114AE-E45C-E40E-4551-066819B60E95}"/>
              </a:ext>
            </a:extLst>
          </p:cNvPr>
          <p:cNvSpPr/>
          <p:nvPr/>
        </p:nvSpPr>
        <p:spPr>
          <a:xfrm>
            <a:off x="736325" y="259792"/>
            <a:ext cx="4443889" cy="694373"/>
          </a:xfrm>
          <a:prstGeom prst="rect">
            <a:avLst/>
          </a:prstGeom>
          <a:noFill/>
          <a:ln/>
        </p:spPr>
        <p:txBody>
          <a:bodyPr wrap="none" rtlCol="0" anchor="t"/>
          <a:lstStyle/>
          <a:p>
            <a:pPr marL="0" indent="0">
              <a:lnSpc>
                <a:spcPts val="5468"/>
              </a:lnSpc>
              <a:buNone/>
            </a:pPr>
            <a:r>
              <a:rPr lang="en-US" sz="4374" b="1" kern="0" spc="-131" dirty="0">
                <a:latin typeface="Times New Roman" panose="02020603050405020304" pitchFamily="18" charset="0"/>
                <a:ea typeface="Inter" pitchFamily="34" charset="-122"/>
                <a:cs typeface="Times New Roman" panose="02020603050405020304" pitchFamily="18" charset="0"/>
              </a:rPr>
              <a:t>CONTENTS</a:t>
            </a:r>
          </a:p>
        </p:txBody>
      </p:sp>
      <p:sp>
        <p:nvSpPr>
          <p:cNvPr id="5" name="Text 3">
            <a:extLst>
              <a:ext uri="{FF2B5EF4-FFF2-40B4-BE49-F238E27FC236}">
                <a16:creationId xmlns:a16="http://schemas.microsoft.com/office/drawing/2014/main" id="{338E9848-437F-FECF-DAFD-1A4B90165A89}"/>
              </a:ext>
            </a:extLst>
          </p:cNvPr>
          <p:cNvSpPr/>
          <p:nvPr/>
        </p:nvSpPr>
        <p:spPr>
          <a:xfrm>
            <a:off x="1216815" y="1312333"/>
            <a:ext cx="10554414" cy="5851358"/>
          </a:xfrm>
          <a:prstGeom prst="rect">
            <a:avLst/>
          </a:prstGeom>
          <a:noFill/>
          <a:ln/>
        </p:spPr>
        <p:txBody>
          <a:bodyPr wrap="square" rtlCol="0" anchor="t"/>
          <a:lstStyle/>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Abstract</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Company Profile</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Introduction</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Tools Exposed</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Detailed Analysis of Task Performed</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About the Project </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Internship Experience Overview</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Benefits Of Internship</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Project Outcome</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Conclusion</a:t>
            </a:r>
          </a:p>
          <a:p>
            <a:pPr marL="342900" indent="-342900">
              <a:lnSpc>
                <a:spcPct val="150000"/>
              </a:lnSpc>
              <a:buFont typeface="Wingdings" panose="05000000000000000000" pitchFamily="2" charset="2"/>
              <a:buChar char="Ø"/>
            </a:pPr>
            <a:r>
              <a:rPr lang="en-US" sz="2000" dirty="0">
                <a:solidFill>
                  <a:srgbClr val="002060"/>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32904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EFA104-CF29-85D4-875C-DA0F3542D8AE}"/>
              </a:ext>
            </a:extLst>
          </p:cNvPr>
          <p:cNvSpPr txBox="1"/>
          <p:nvPr/>
        </p:nvSpPr>
        <p:spPr>
          <a:xfrm>
            <a:off x="0" y="418006"/>
            <a:ext cx="4401151" cy="669542"/>
          </a:xfrm>
          <a:prstGeom prst="rect">
            <a:avLst/>
          </a:prstGeom>
          <a:noFill/>
        </p:spPr>
        <p:txBody>
          <a:bodyPr wrap="square">
            <a:spAutoFit/>
          </a:bodyPr>
          <a:lstStyle/>
          <a:p>
            <a:pPr marL="467995" algn="ctr">
              <a:lnSpc>
                <a:spcPct val="150000"/>
              </a:lnSpc>
              <a:spcAft>
                <a:spcPts val="800"/>
              </a:spcAft>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D424A84-4352-CB18-6D14-6B1D9C2FD0F1}"/>
              </a:ext>
            </a:extLst>
          </p:cNvPr>
          <p:cNvSpPr txBox="1"/>
          <p:nvPr/>
        </p:nvSpPr>
        <p:spPr>
          <a:xfrm>
            <a:off x="1126155" y="1087548"/>
            <a:ext cx="8335478" cy="4197559"/>
          </a:xfrm>
          <a:prstGeom prst="rect">
            <a:avLst/>
          </a:prstGeom>
          <a:noFill/>
        </p:spPr>
        <p:txBody>
          <a:bodyPr wrap="square">
            <a:spAutoFit/>
          </a:bodyPr>
          <a:lstStyle/>
          <a:p>
            <a:pPr algn="just">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Our restaurant's responsive food webpage offers a seamless user experience across devices, enabling easy menu access, ordering, and updates. Prioritizing fast loading times and a mobile-first approach, we ensure optimal functionality and aesthetics on all screens. The flexible layout adjusts smoothly, maintaining legibility and intuitive navigation. With a user-friendly interface, customers can effortlessly browse the menu, view enticing images, and place orders. Social media integration encourages sharing, enhancing engagement and extending our reach. Committed to excellence, we continuously adapt to technology and customer needs to deliver a delightful online dining experience for all.</a:t>
            </a:r>
          </a:p>
        </p:txBody>
      </p:sp>
    </p:spTree>
    <p:extLst>
      <p:ext uri="{BB962C8B-B14F-4D97-AF65-F5344CB8AC3E}">
        <p14:creationId xmlns:p14="http://schemas.microsoft.com/office/powerpoint/2010/main" val="1316251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38DE23-F3C0-0032-3CE7-9C0B316CF029}"/>
              </a:ext>
            </a:extLst>
          </p:cNvPr>
          <p:cNvSpPr txBox="1"/>
          <p:nvPr/>
        </p:nvSpPr>
        <p:spPr>
          <a:xfrm>
            <a:off x="392230" y="523885"/>
            <a:ext cx="6097604" cy="669542"/>
          </a:xfrm>
          <a:prstGeom prst="rect">
            <a:avLst/>
          </a:prstGeom>
          <a:noFill/>
        </p:spPr>
        <p:txBody>
          <a:bodyPr wrap="square">
            <a:spAutoFit/>
          </a:bodyPr>
          <a:lstStyle/>
          <a:p>
            <a:pPr marL="467995">
              <a:lnSpc>
                <a:spcPct val="150000"/>
              </a:lnSpc>
              <a:spcAft>
                <a:spcPts val="800"/>
              </a:spcAft>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979B8A0-A285-92E7-9866-70B624DE69C5}"/>
              </a:ext>
            </a:extLst>
          </p:cNvPr>
          <p:cNvSpPr txBox="1"/>
          <p:nvPr/>
        </p:nvSpPr>
        <p:spPr>
          <a:xfrm>
            <a:off x="998621" y="1986970"/>
            <a:ext cx="7327232" cy="2784737"/>
          </a:xfrm>
          <a:prstGeom prst="rect">
            <a:avLst/>
          </a:prstGeom>
          <a:noFill/>
        </p:spPr>
        <p:txBody>
          <a:bodyPr wrap="square">
            <a:spAutoFit/>
          </a:bodyPr>
          <a:lstStyle/>
          <a:p>
            <a:pPr marL="342900" lvl="0" indent="-342900">
              <a:lnSpc>
                <a:spcPct val="200000"/>
              </a:lnSpc>
              <a:buFont typeface="+mj-lt"/>
              <a:buAutoNum type="arabicPeriod"/>
            </a:pPr>
            <a:r>
              <a:rPr lang="en-IN" sz="1800" u="sng" kern="100" dirty="0">
                <a:effectLst/>
                <a:latin typeface="Calibri" panose="020F0502020204030204" pitchFamily="34" charset="0"/>
                <a:ea typeface="Calibri" panose="020F0502020204030204" pitchFamily="34" charset="0"/>
                <a:cs typeface="Times New Roman" panose="02020603050405020304" pitchFamily="18" charset="0"/>
              </a:rPr>
              <a:t>https://www.codecademy.com/learn/introduction-to-javascript </a:t>
            </a:r>
          </a:p>
          <a:p>
            <a:pPr marL="342900" lvl="0" indent="-342900">
              <a:lnSpc>
                <a:spcPct val="200000"/>
              </a:lnSpc>
              <a:buFont typeface="+mj-lt"/>
              <a:buAutoNum type="arabicPeriod"/>
            </a:pPr>
            <a:r>
              <a:rPr lang="en-IN" sz="1800" u="sng" strike="noStrike" kern="100" dirty="0">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http://www.w3schools.com/html/html_intro.asp</a:t>
            </a:r>
            <a:r>
              <a:rPr lang="en-IN" sz="1800" u="sng"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200000"/>
              </a:lnSpc>
              <a:buFont typeface="+mj-lt"/>
              <a:buAutoNum type="arabicPeriod"/>
            </a:pPr>
            <a:r>
              <a:rPr lang="en-IN" sz="1800" u="sng" strike="noStrike" kern="100" dirty="0">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http://www.Udemy.com/css/css_background.asp</a:t>
            </a:r>
            <a:r>
              <a:rPr lang="en-IN" sz="1800" u="sng"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200000"/>
              </a:lnSpc>
              <a:buFont typeface="+mj-lt"/>
              <a:buAutoNum type="arabicPeriod"/>
            </a:pPr>
            <a:r>
              <a:rPr lang="en-IN" sz="1800" u="sng" strike="noStrike" kern="100" dirty="0">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http://www.w3schools.com/js/js_datatypes.asp</a:t>
            </a:r>
            <a:r>
              <a:rPr lang="en-IN" sz="1800" u="sng"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200000"/>
              </a:lnSpc>
              <a:spcAft>
                <a:spcPts val="800"/>
              </a:spcAft>
              <a:buFont typeface="+mj-lt"/>
              <a:buAutoNum type="arabicPeriod"/>
            </a:pPr>
            <a:r>
              <a:rPr lang="en-IN" sz="1800" u="sng" strike="noStrike" kern="100" dirty="0">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https://javapoint.com</a:t>
            </a:r>
            <a:r>
              <a:rPr lang="en-IN" sz="1800" u="sng"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754900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02400-89B5-D556-9DD1-1EDD96A5A71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38424" y="365760"/>
            <a:ext cx="7372953" cy="6492240"/>
          </a:xfrm>
          <a:prstGeom prst="rect">
            <a:avLst/>
          </a:prstGeom>
        </p:spPr>
      </p:pic>
    </p:spTree>
    <p:extLst>
      <p:ext uri="{BB962C8B-B14F-4D97-AF65-F5344CB8AC3E}">
        <p14:creationId xmlns:p14="http://schemas.microsoft.com/office/powerpoint/2010/main" val="1157901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5FEF7-2ABA-C53D-D39C-08DC62EE5C07}"/>
              </a:ext>
            </a:extLst>
          </p:cNvPr>
          <p:cNvPicPr>
            <a:picLocks noChangeAspect="1"/>
          </p:cNvPicPr>
          <p:nvPr/>
        </p:nvPicPr>
        <p:blipFill>
          <a:blip r:embed="rId2"/>
          <a:stretch>
            <a:fillRect/>
          </a:stretch>
        </p:blipFill>
        <p:spPr>
          <a:xfrm>
            <a:off x="0" y="0"/>
            <a:ext cx="10943924" cy="6858000"/>
          </a:xfrm>
          <a:prstGeom prst="rect">
            <a:avLst/>
          </a:prstGeom>
        </p:spPr>
      </p:pic>
    </p:spTree>
    <p:extLst>
      <p:ext uri="{BB962C8B-B14F-4D97-AF65-F5344CB8AC3E}">
        <p14:creationId xmlns:p14="http://schemas.microsoft.com/office/powerpoint/2010/main" val="2306672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80F65-AF0B-5B04-1403-5D79C82AF728}"/>
              </a:ext>
            </a:extLst>
          </p:cNvPr>
          <p:cNvSpPr txBox="1"/>
          <p:nvPr/>
        </p:nvSpPr>
        <p:spPr>
          <a:xfrm>
            <a:off x="1133374" y="416913"/>
            <a:ext cx="609760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ABSTRACT </a:t>
            </a:r>
          </a:p>
        </p:txBody>
      </p:sp>
      <p:sp>
        <p:nvSpPr>
          <p:cNvPr id="5" name="TextBox 4">
            <a:extLst>
              <a:ext uri="{FF2B5EF4-FFF2-40B4-BE49-F238E27FC236}">
                <a16:creationId xmlns:a16="http://schemas.microsoft.com/office/drawing/2014/main" id="{2701DDA4-72DC-38E7-C560-C9501814EAFF}"/>
              </a:ext>
            </a:extLst>
          </p:cNvPr>
          <p:cNvSpPr txBox="1"/>
          <p:nvPr/>
        </p:nvSpPr>
        <p:spPr>
          <a:xfrm>
            <a:off x="1133374" y="760396"/>
            <a:ext cx="8013032" cy="4197559"/>
          </a:xfrm>
          <a:prstGeom prst="rect">
            <a:avLst/>
          </a:prstGeom>
          <a:noFill/>
        </p:spPr>
        <p:txBody>
          <a:bodyPr wrap="square">
            <a:spAutoFit/>
          </a:bodyPr>
          <a:lstStyle/>
          <a:p>
            <a:pPr algn="just">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In the envisioned responsive food restaurant webpage, we emphasize visual allure with enticing images of dishes and ambiance. Effortless navigation is ensured through intuitive menus, facilitating exploration of menu, specials, reservations, and contact details. A simplified reservation system enhances convenience, allowing easy booking for users. Social proof is emphasized, showcasing positive testimonials and real-time updates to bolster credibility. Optimized performance across devices ensures fast loading times, providing a seamless browsing experience. Altogether, this webpage embodies aesthetic appeal, functionality, and user-friendly features to engage visitors and drive them towards a delightful dining experience.</a:t>
            </a:r>
          </a:p>
        </p:txBody>
      </p:sp>
    </p:spTree>
    <p:extLst>
      <p:ext uri="{BB962C8B-B14F-4D97-AF65-F5344CB8AC3E}">
        <p14:creationId xmlns:p14="http://schemas.microsoft.com/office/powerpoint/2010/main" val="1594868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4E1C0F-6DBD-ABCD-E34C-3704BABFCC3D}"/>
              </a:ext>
            </a:extLst>
          </p:cNvPr>
          <p:cNvSpPr txBox="1"/>
          <p:nvPr/>
        </p:nvSpPr>
        <p:spPr>
          <a:xfrm>
            <a:off x="738739" y="436163"/>
            <a:ext cx="609760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COMPANY PROFILE </a:t>
            </a:r>
          </a:p>
        </p:txBody>
      </p:sp>
      <p:sp>
        <p:nvSpPr>
          <p:cNvPr id="5" name="TextBox 4">
            <a:extLst>
              <a:ext uri="{FF2B5EF4-FFF2-40B4-BE49-F238E27FC236}">
                <a16:creationId xmlns:a16="http://schemas.microsoft.com/office/drawing/2014/main" id="{65EB5A46-5FDD-E4B5-C687-C92747DEB95D}"/>
              </a:ext>
            </a:extLst>
          </p:cNvPr>
          <p:cNvSpPr txBox="1"/>
          <p:nvPr/>
        </p:nvSpPr>
        <p:spPr>
          <a:xfrm>
            <a:off x="632862" y="1204572"/>
            <a:ext cx="8407667" cy="4247317"/>
          </a:xfrm>
          <a:prstGeom prst="rect">
            <a:avLst/>
          </a:prstGeom>
          <a:noFill/>
        </p:spPr>
        <p:txBody>
          <a:bodyPr wrap="square">
            <a:spAutoFit/>
          </a:bodyPr>
          <a:lstStyle/>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Formation of company </a:t>
            </a:r>
          </a:p>
          <a:p>
            <a:pPr algn="just"/>
            <a:r>
              <a:rPr lang="en-US" dirty="0">
                <a:latin typeface="Times New Roman" panose="02020603050405020304" pitchFamily="18" charset="0"/>
                <a:cs typeface="Times New Roman" panose="02020603050405020304" pitchFamily="18" charset="0"/>
              </a:rPr>
              <a:t>	Aqmenz Automation Private Limited is a private incorporated on 15th October 	2018. It is classified as Non-Govt Company and is registered at Registrar of 	companies, Bangalore. </a:t>
            </a: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History of company </a:t>
            </a:r>
          </a:p>
          <a:p>
            <a:pPr algn="just"/>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AAPL:</a:t>
            </a:r>
            <a:r>
              <a:rPr lang="en-IN" dirty="0">
                <a:latin typeface="Times New Roman" panose="02020603050405020304" pitchFamily="18" charset="0"/>
                <a:cs typeface="Times New Roman" panose="02020603050405020304" pitchFamily="18" charset="0"/>
              </a:rPr>
              <a:t> Aqmenz Automation Pvt Ltd (AAPL), established in 2018 in RT Nagar, 	Bangalore, specializes in Mechanical Design &amp; Automation, with a focus on Open-	source Robotics.</a:t>
            </a:r>
          </a:p>
          <a:p>
            <a:pPr algn="just"/>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INDOSKILL: </a:t>
            </a:r>
            <a:r>
              <a:rPr lang="en-IN" dirty="0">
                <a:latin typeface="Times New Roman" panose="02020603050405020304" pitchFamily="18" charset="0"/>
                <a:cs typeface="Times New Roman" panose="02020603050405020304" pitchFamily="18" charset="0"/>
              </a:rPr>
              <a:t>A subsidiary platform of AAPL, INDOSKILL offers skill-oriented 	online training and hands-on experience in Industrial Automation and Product 	Design for students.</a:t>
            </a:r>
          </a:p>
          <a:p>
            <a:pPr algn="just"/>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Expertise: </a:t>
            </a:r>
            <a:r>
              <a:rPr lang="en-IN" dirty="0">
                <a:latin typeface="Times New Roman" panose="02020603050405020304" pitchFamily="18" charset="0"/>
                <a:cs typeface="Times New Roman" panose="02020603050405020304" pitchFamily="18" charset="0"/>
              </a:rPr>
              <a:t>AAPL excels in Open-source Robotics, Industrial Automation, and 	Product Design, leveraging technologies such as Python, Deep Learning, and 	Embedded Systems.</a:t>
            </a:r>
          </a:p>
          <a:p>
            <a:pPr algn="just"/>
            <a:r>
              <a:rPr lang="en-IN"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59924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B0AC1-23E2-05B9-C1C8-5E12953E6046}"/>
              </a:ext>
            </a:extLst>
          </p:cNvPr>
          <p:cNvSpPr txBox="1"/>
          <p:nvPr/>
        </p:nvSpPr>
        <p:spPr>
          <a:xfrm>
            <a:off x="1114124" y="522791"/>
            <a:ext cx="8260882" cy="923330"/>
          </a:xfrm>
          <a:prstGeom prst="rect">
            <a:avLst/>
          </a:prstGeom>
          <a:noFill/>
        </p:spPr>
        <p:txBody>
          <a:bodyPr wrap="square">
            <a:spAutoFit/>
          </a:bodyPr>
          <a:lstStyle/>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About the company</a:t>
            </a:r>
          </a:p>
          <a:p>
            <a:pPr algn="just"/>
            <a:r>
              <a:rPr lang="en-IN"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organization structure is having three different departments such as design 	department, software department and sales and marketing. </a:t>
            </a:r>
            <a:r>
              <a:rPr lang="en-IN" b="1" dirty="0">
                <a:latin typeface="Times New Roman" panose="02020603050405020304" pitchFamily="18" charset="0"/>
                <a:cs typeface="Times New Roman" panose="02020603050405020304" pitchFamily="18" charset="0"/>
              </a:rPr>
              <a:t> </a:t>
            </a:r>
          </a:p>
        </p:txBody>
      </p:sp>
      <p:pic>
        <p:nvPicPr>
          <p:cNvPr id="4" name="Picture 3" descr="2. Company annual Sales Prediction based on Advertisement expenses.pdf - Google Drive - Profile 1 - Microsoft​ Edge">
            <a:extLst>
              <a:ext uri="{FF2B5EF4-FFF2-40B4-BE49-F238E27FC236}">
                <a16:creationId xmlns:a16="http://schemas.microsoft.com/office/drawing/2014/main" id="{D33D297D-DC28-1166-E61A-6D6E2C8C3AE0}"/>
              </a:ext>
            </a:extLst>
          </p:cNvPr>
          <p:cNvPicPr>
            <a:picLocks noChangeAspect="1"/>
          </p:cNvPicPr>
          <p:nvPr/>
        </p:nvPicPr>
        <p:blipFill rotWithShape="1">
          <a:blip r:embed="rId2">
            <a:extLst>
              <a:ext uri="{28A0092B-C50C-407E-A947-70E740481C1C}">
                <a14:useLocalDpi xmlns:a14="http://schemas.microsoft.com/office/drawing/2010/main" val="0"/>
              </a:ext>
            </a:extLst>
          </a:blip>
          <a:srcRect l="28855" t="35696" r="32735" b="35084"/>
          <a:stretch/>
        </p:blipFill>
        <p:spPr bwMode="auto">
          <a:xfrm>
            <a:off x="3222392" y="1446121"/>
            <a:ext cx="3263900" cy="1698324"/>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110AB40C-79E6-9C1B-E97D-F5023BFAA890}"/>
              </a:ext>
            </a:extLst>
          </p:cNvPr>
          <p:cNvSpPr txBox="1"/>
          <p:nvPr/>
        </p:nvSpPr>
        <p:spPr>
          <a:xfrm>
            <a:off x="3463491" y="3044064"/>
            <a:ext cx="2781701" cy="646331"/>
          </a:xfrm>
          <a:prstGeom prst="rect">
            <a:avLst/>
          </a:prstGeom>
          <a:noFill/>
        </p:spPr>
        <p:txBody>
          <a:bodyPr wrap="square" rtlCol="0">
            <a:spAutoFit/>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fig 1: Organisation structure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A9FBF741-0818-792F-9CCA-0E05F9EB129C}"/>
              </a:ext>
            </a:extLst>
          </p:cNvPr>
          <p:cNvSpPr txBox="1"/>
          <p:nvPr/>
        </p:nvSpPr>
        <p:spPr>
          <a:xfrm>
            <a:off x="1114124" y="3332796"/>
            <a:ext cx="9338912" cy="2585323"/>
          </a:xfrm>
          <a:prstGeom prst="rect">
            <a:avLst/>
          </a:prstGeom>
          <a:noFill/>
        </p:spPr>
        <p:txBody>
          <a:bodyPr wrap="square">
            <a:spAutoFit/>
          </a:bodyPr>
          <a:lstStyle/>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Services Offered</a:t>
            </a:r>
          </a:p>
          <a:p>
            <a:pPr algn="just"/>
            <a:r>
              <a:rPr lang="en-IN" dirty="0">
                <a:latin typeface="Times New Roman" panose="02020603050405020304" pitchFamily="18" charset="0"/>
                <a:cs typeface="Times New Roman" panose="02020603050405020304" pitchFamily="18" charset="0"/>
              </a:rPr>
              <a:t>	Design &amp; Automation solutions including PLC, SCADA, and embedded systems.</a:t>
            </a:r>
          </a:p>
          <a:p>
            <a:pPr algn="just"/>
            <a:r>
              <a:rPr lang="en-IN" dirty="0">
                <a:latin typeface="Times New Roman" panose="02020603050405020304" pitchFamily="18" charset="0"/>
                <a:cs typeface="Times New Roman" panose="02020603050405020304" pitchFamily="18" charset="0"/>
              </a:rPr>
              <a:t>	Robotic solutions for small and medium-scale companies, and embedded solutions for clients 	like GE. Additionally, technical skill-oriented training programs and robotics lab equipment 	provision for engineering colleges are provided.</a:t>
            </a: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Team Structure</a:t>
            </a:r>
          </a:p>
          <a:p>
            <a:pPr algn="just"/>
            <a:r>
              <a:rPr lang="en-IN" dirty="0">
                <a:latin typeface="Times New Roman" panose="02020603050405020304" pitchFamily="18" charset="0"/>
                <a:cs typeface="Times New Roman" panose="02020603050405020304" pitchFamily="18" charset="0"/>
              </a:rPr>
              <a:t>	A team of 20 persons led by Mr. Mohan V S, the Chief Executive Officer (CEO), and 	Mohammed Azhar Hussain, the Chief Technology Officer (CTO), overseeing operations and 	technological advancements respectively.</a:t>
            </a:r>
          </a:p>
        </p:txBody>
      </p:sp>
    </p:spTree>
    <p:extLst>
      <p:ext uri="{BB962C8B-B14F-4D97-AF65-F5344CB8AC3E}">
        <p14:creationId xmlns:p14="http://schemas.microsoft.com/office/powerpoint/2010/main" val="71179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567A5-BE52-4AD3-F488-57ACD7261055}"/>
              </a:ext>
            </a:extLst>
          </p:cNvPr>
          <p:cNvSpPr txBox="1"/>
          <p:nvPr/>
        </p:nvSpPr>
        <p:spPr>
          <a:xfrm>
            <a:off x="729113" y="368786"/>
            <a:ext cx="6097604" cy="523220"/>
          </a:xfrm>
          <a:prstGeom prst="rect">
            <a:avLst/>
          </a:prstGeom>
          <a:noFill/>
        </p:spPr>
        <p:txBody>
          <a:bodyPr wrap="square">
            <a:spAutoFit/>
          </a:bodyPr>
          <a:lstStyle/>
          <a:p>
            <a:r>
              <a:rPr lang="en-IN" sz="2800" b="1" dirty="0">
                <a:effectLst/>
                <a:latin typeface="Times New Roman" panose="02020603050405020304" pitchFamily="18" charset="0"/>
                <a:ea typeface="Calibri" panose="020F0502020204030204" pitchFamily="34" charset="0"/>
              </a:rPr>
              <a:t>INTRODUCTION</a:t>
            </a:r>
            <a:endParaRPr lang="en-IN" sz="2800" dirty="0"/>
          </a:p>
        </p:txBody>
      </p:sp>
      <p:sp>
        <p:nvSpPr>
          <p:cNvPr id="5" name="TextBox 4">
            <a:extLst>
              <a:ext uri="{FF2B5EF4-FFF2-40B4-BE49-F238E27FC236}">
                <a16:creationId xmlns:a16="http://schemas.microsoft.com/office/drawing/2014/main" id="{23186A8C-3F8A-0A31-C284-5BA5C8927245}"/>
              </a:ext>
            </a:extLst>
          </p:cNvPr>
          <p:cNvSpPr txBox="1"/>
          <p:nvPr/>
        </p:nvSpPr>
        <p:spPr>
          <a:xfrm>
            <a:off x="729113" y="1170071"/>
            <a:ext cx="8876900" cy="5167056"/>
          </a:xfrm>
          <a:prstGeom prst="rect">
            <a:avLst/>
          </a:prstGeom>
          <a:noFill/>
        </p:spPr>
        <p:txBody>
          <a:bodyPr wrap="square">
            <a:spAutoFit/>
          </a:bodyPr>
          <a:lstStyle/>
          <a:p>
            <a:pPr lvl="1" algn="just">
              <a:lnSpc>
                <a:spcPct val="150000"/>
              </a:lnSpc>
            </a:pPr>
            <a:r>
              <a:rPr lang="en-US" dirty="0">
                <a:latin typeface="Times New Roman" panose="02020603050405020304" pitchFamily="18" charset="0"/>
                <a:cs typeface="Times New Roman" panose="02020603050405020304" pitchFamily="18" charset="0"/>
              </a:rPr>
              <a:t>In today's digital age, having a strong online presence is crucial for businesses, including restaurants. With more and more customers turning to the internet to discover new dining options and make reservations, having an engaging and user-friendly website is essential. This project aims to create a responsive food restaurant webpage that adapts seamlessly to various devices and screen sizes, providing an optimal viewing and interaction experience for users.</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Project Goals</a:t>
            </a:r>
          </a:p>
          <a:p>
            <a:pPr marL="1200150" lvl="2"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Responsive Design</a:t>
            </a:r>
          </a:p>
          <a:p>
            <a:pPr marL="1200150" lvl="2"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User-Friendly Interface</a:t>
            </a:r>
          </a:p>
          <a:p>
            <a:pPr marL="1200150" lvl="2"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Menu Showcase</a:t>
            </a:r>
          </a:p>
          <a:p>
            <a:pPr lvl="2" algn="just">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1205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A42BCE-C0EE-E413-1E9F-199AEA807540}"/>
              </a:ext>
            </a:extLst>
          </p:cNvPr>
          <p:cNvSpPr txBox="1"/>
          <p:nvPr/>
        </p:nvSpPr>
        <p:spPr>
          <a:xfrm>
            <a:off x="623236" y="234033"/>
            <a:ext cx="609760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TOOLS EXPOSED </a:t>
            </a:r>
          </a:p>
        </p:txBody>
      </p:sp>
      <p:sp>
        <p:nvSpPr>
          <p:cNvPr id="5" name="TextBox 4">
            <a:extLst>
              <a:ext uri="{FF2B5EF4-FFF2-40B4-BE49-F238E27FC236}">
                <a16:creationId xmlns:a16="http://schemas.microsoft.com/office/drawing/2014/main" id="{E15999A0-BB63-436E-562A-099E2929A56E}"/>
              </a:ext>
            </a:extLst>
          </p:cNvPr>
          <p:cNvSpPr txBox="1"/>
          <p:nvPr/>
        </p:nvSpPr>
        <p:spPr>
          <a:xfrm>
            <a:off x="885524" y="923259"/>
            <a:ext cx="8576110" cy="5859553"/>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Versatile Source-Code Editor</a:t>
            </a:r>
          </a:p>
          <a:p>
            <a:pPr algn="just">
              <a:lnSpc>
                <a:spcPct val="150000"/>
              </a:lnSpc>
            </a:pPr>
            <a:r>
              <a:rPr lang="en-IN" dirty="0">
                <a:latin typeface="Times New Roman" panose="02020603050405020304" pitchFamily="18" charset="0"/>
                <a:cs typeface="Times New Roman" panose="02020603050405020304" pitchFamily="18" charset="0"/>
              </a:rPr>
              <a:t>	Visual Studio Code (VS Code) is a highly versatile and widely adopted source-code 	editor developed by Microsoft, renowned for its flexibility and robustness.</a:t>
            </a:r>
          </a:p>
          <a:p>
            <a:pPr marL="285750" indent="-285750" algn="just">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Intuitive Interface and User-Friendly Experience</a:t>
            </a:r>
          </a:p>
          <a:p>
            <a:pPr algn="just">
              <a:lnSpc>
                <a:spcPct val="150000"/>
              </a:lnSpc>
            </a:pPr>
            <a:r>
              <a:rPr lang="en-IN" dirty="0">
                <a:latin typeface="Times New Roman" panose="02020603050405020304" pitchFamily="18" charset="0"/>
                <a:cs typeface="Times New Roman" panose="02020603050405020304" pitchFamily="18" charset="0"/>
              </a:rPr>
              <a:t>	With an intuitive interface, VS Code caters to both beginners and seasoned 	developers, offering extensive customization options to tailor the editor to individual 	preferences.</a:t>
            </a:r>
          </a:p>
          <a:p>
            <a:pPr marL="285750" indent="-285750" algn="just">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Cross-Platform Compatibility</a:t>
            </a:r>
          </a:p>
          <a:p>
            <a:pPr algn="just">
              <a:lnSpc>
                <a:spcPct val="150000"/>
              </a:lnSpc>
            </a:pPr>
            <a:r>
              <a:rPr lang="en-IN" dirty="0">
                <a:latin typeface="Times New Roman" panose="02020603050405020304" pitchFamily="18" charset="0"/>
                <a:cs typeface="Times New Roman" panose="02020603050405020304" pitchFamily="18" charset="0"/>
              </a:rPr>
              <a:t>	VS Code ensures a seamless experience across Windows, macOS, and Linux, making 	it accessible to developers regardless of their operating system.</a:t>
            </a:r>
          </a:p>
          <a:p>
            <a:pPr marL="285750" indent="-285750" algn="just">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Extensive Extension Ecosystem </a:t>
            </a:r>
          </a:p>
          <a:p>
            <a:pPr algn="just">
              <a:lnSpc>
                <a:spcPct val="150000"/>
              </a:lnSpc>
            </a:pPr>
            <a:r>
              <a:rPr lang="en-IN" dirty="0">
                <a:latin typeface="Times New Roman" panose="02020603050405020304" pitchFamily="18" charset="0"/>
                <a:cs typeface="Times New Roman" panose="02020603050405020304" pitchFamily="18" charset="0"/>
              </a:rPr>
              <a:t>	One of its standout features is the extensive extension ecosystem, allowing developers 	to customize the editor and enhance functionality according to their specific needs, 	thereby boosting productivity and efficiency.</a:t>
            </a:r>
          </a:p>
        </p:txBody>
      </p:sp>
    </p:spTree>
    <p:extLst>
      <p:ext uri="{BB962C8B-B14F-4D97-AF65-F5344CB8AC3E}">
        <p14:creationId xmlns:p14="http://schemas.microsoft.com/office/powerpoint/2010/main" val="109833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20DCA4-7BB4-1F38-60F3-F516AFDEB111}"/>
              </a:ext>
            </a:extLst>
          </p:cNvPr>
          <p:cNvSpPr txBox="1"/>
          <p:nvPr/>
        </p:nvSpPr>
        <p:spPr>
          <a:xfrm>
            <a:off x="449980" y="205157"/>
            <a:ext cx="7914373"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DETAILED ANALYSIS OF TASK PERFORMED </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77917B1-E08F-358B-E0DD-72E4938D9055}"/>
              </a:ext>
            </a:extLst>
          </p:cNvPr>
          <p:cNvSpPr txBox="1"/>
          <p:nvPr/>
        </p:nvSpPr>
        <p:spPr>
          <a:xfrm>
            <a:off x="654517" y="728377"/>
            <a:ext cx="10000649" cy="2812565"/>
          </a:xfrm>
          <a:prstGeom prst="rect">
            <a:avLst/>
          </a:prstGeom>
          <a:noFill/>
        </p:spPr>
        <p:txBody>
          <a:bodyPr wrap="square">
            <a:spAutoFit/>
          </a:bodyPr>
          <a:lstStyle/>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  Week 1 – HTML</a:t>
            </a:r>
            <a:endParaRPr lang="en-US" dirty="0">
              <a:latin typeface="Times New Roman" panose="02020603050405020304" pitchFamily="18" charset="0"/>
              <a:cs typeface="Times New Roman" panose="02020603050405020304" pitchFamily="18" charset="0"/>
            </a:endParaRPr>
          </a:p>
          <a:p>
            <a:pPr lvl="1" algn="just">
              <a:lnSpc>
                <a:spcPct val="150000"/>
              </a:lnSpc>
            </a:pPr>
            <a:r>
              <a:rPr lang="en-US" dirty="0">
                <a:latin typeface="Times New Roman" panose="02020603050405020304" pitchFamily="18" charset="0"/>
                <a:cs typeface="Times New Roman" panose="02020603050405020304" pitchFamily="18" charset="0"/>
              </a:rPr>
              <a:t>HTML, an acronym for Hyper Text Markup Language, serves as the foundational structure for creating web pages. It is the standard language used to define the layout and content of a webpage, employing a series of elements to label different components such as headings, paragraphs, links, and more. Furthermore, the declaration &lt;!DOCTYPE&gt; signifies the document as being compliant with HTML5 standards, while the &lt;html&gt; element acts as the root element, encapsulating the entire webpage.</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B0FE550-8A31-3D9B-DEE1-AC194E95EBE7}"/>
              </a:ext>
            </a:extLst>
          </p:cNvPr>
          <p:cNvSpPr txBox="1"/>
          <p:nvPr/>
        </p:nvSpPr>
        <p:spPr>
          <a:xfrm>
            <a:off x="449980" y="3738805"/>
            <a:ext cx="10205186" cy="2397066"/>
          </a:xfrm>
          <a:prstGeom prst="rect">
            <a:avLst/>
          </a:prstGeom>
          <a:noFill/>
        </p:spPr>
        <p:txBody>
          <a:bodyPr wrap="square">
            <a:spAutoFit/>
          </a:bodyPr>
          <a:lstStyle/>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Week 2 – CSS</a:t>
            </a:r>
            <a:endParaRPr lang="en-US" b="1" dirty="0">
              <a:latin typeface="Times New Roman" panose="02020603050405020304" pitchFamily="18" charset="0"/>
              <a:cs typeface="Times New Roman" panose="02020603050405020304" pitchFamily="18" charset="0"/>
            </a:endParaRPr>
          </a:p>
          <a:p>
            <a:pPr lvl="1" algn="just">
              <a:lnSpc>
                <a:spcPct val="150000"/>
              </a:lnSpc>
            </a:pPr>
            <a:r>
              <a:rPr lang="en-US" dirty="0">
                <a:latin typeface="Times New Roman" panose="02020603050405020304" pitchFamily="18" charset="0"/>
                <a:cs typeface="Times New Roman" panose="02020603050405020304" pitchFamily="18" charset="0"/>
              </a:rPr>
              <a:t>CSS, short for Cascading Style Sheets, dictates how HTML elements are presented across different media. It simplifies design tasks and allows for uniform styling across multiple web pages through external, internal, and inline styles. These styles are written using selectors, declaration blocks, and properties to control layout and appearance. External stylesheets, stored in .</a:t>
            </a:r>
            <a:r>
              <a:rPr lang="en-US" dirty="0" err="1">
                <a:latin typeface="Times New Roman" panose="02020603050405020304" pitchFamily="18" charset="0"/>
                <a:cs typeface="Times New Roman" panose="02020603050405020304" pitchFamily="18" charset="0"/>
              </a:rPr>
              <a:t>css</a:t>
            </a:r>
            <a:r>
              <a:rPr lang="en-US" dirty="0">
                <a:latin typeface="Times New Roman" panose="02020603050405020304" pitchFamily="18" charset="0"/>
                <a:cs typeface="Times New Roman" panose="02020603050405020304" pitchFamily="18" charset="0"/>
              </a:rPr>
              <a:t> files, offer the advantage of applying consistent styling to entire websites.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4268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DA86B6-E835-51B3-508F-678900E36873}"/>
              </a:ext>
            </a:extLst>
          </p:cNvPr>
          <p:cNvSpPr txBox="1"/>
          <p:nvPr/>
        </p:nvSpPr>
        <p:spPr>
          <a:xfrm>
            <a:off x="1037123" y="365041"/>
            <a:ext cx="10031930" cy="2258567"/>
          </a:xfrm>
          <a:prstGeom prst="rect">
            <a:avLst/>
          </a:prstGeom>
          <a:noFill/>
        </p:spPr>
        <p:txBody>
          <a:bodyPr wrap="square">
            <a:spAutoFit/>
          </a:bodyPr>
          <a:lstStyle/>
          <a:p>
            <a:endParaRPr lang="en-IN" dirty="0"/>
          </a:p>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Week 3 – Bootstrap</a:t>
            </a:r>
            <a:endParaRPr lang="en-US" dirty="0">
              <a:latin typeface="Times New Roman" panose="02020603050405020304" pitchFamily="18" charset="0"/>
              <a:cs typeface="Times New Roman" panose="02020603050405020304" pitchFamily="18" charset="0"/>
            </a:endParaRPr>
          </a:p>
          <a:p>
            <a:pPr lvl="1">
              <a:lnSpc>
                <a:spcPct val="150000"/>
              </a:lnSpc>
            </a:pPr>
            <a:r>
              <a:rPr lang="en-US" dirty="0">
                <a:latin typeface="Times New Roman" panose="02020603050405020304" pitchFamily="18" charset="0"/>
                <a:cs typeface="Times New Roman" panose="02020603050405020304" pitchFamily="18" charset="0"/>
              </a:rPr>
              <a:t>Bootstrap is a widely-used front-end framework for web development. It offers pre-designed templates and components for building responsive websites. With its grid system and CSS classes, Bootstrap enables developers to create consistent layouts easily. JavaScript plugins enhance functionality, making it popular for rapid development.</a:t>
            </a:r>
            <a:r>
              <a:rPr lang="en-IN"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DDD2A600-40C5-392C-C2E5-4E3699224DC4}"/>
              </a:ext>
            </a:extLst>
          </p:cNvPr>
          <p:cNvSpPr txBox="1"/>
          <p:nvPr/>
        </p:nvSpPr>
        <p:spPr>
          <a:xfrm>
            <a:off x="1037123" y="2859896"/>
            <a:ext cx="10031930" cy="4108817"/>
          </a:xfrm>
          <a:prstGeom prst="rect">
            <a:avLst/>
          </a:prstGeom>
          <a:noFill/>
        </p:spPr>
        <p:txBody>
          <a:bodyPr wrap="square">
            <a:spAutoFit/>
          </a:bodyPr>
          <a:lstStyle/>
          <a:p>
            <a:pPr marL="285750" indent="-28575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Week 4 – JavaScript</a:t>
            </a:r>
          </a:p>
          <a:p>
            <a:pPr lvl="1" algn="just">
              <a:lnSpc>
                <a:spcPct val="150000"/>
              </a:lnSpc>
            </a:pPr>
            <a:r>
              <a:rPr lang="en-US" dirty="0">
                <a:latin typeface="Times New Roman" panose="02020603050405020304" pitchFamily="18" charset="0"/>
                <a:cs typeface="Times New Roman" panose="02020603050405020304" pitchFamily="18" charset="0"/>
              </a:rPr>
              <a:t>JavaScript (JS) is a widely-used lightweight programming language for both client-side and server-side development, known for its versatility and dynamic capabilities. With over 1.4 million libraries, it's preferred by major tech companies like Microsoft, Google, and Netflix. JavaScript enhances website interactivity and complements HTML's structure, making it essential for modern web development.</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a:p>
            <a:r>
              <a:rPr lang="en-IN" dirty="0"/>
              <a:t> </a:t>
            </a:r>
          </a:p>
        </p:txBody>
      </p:sp>
    </p:spTree>
    <p:extLst>
      <p:ext uri="{BB962C8B-B14F-4D97-AF65-F5344CB8AC3E}">
        <p14:creationId xmlns:p14="http://schemas.microsoft.com/office/powerpoint/2010/main" val="3729888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141</TotalTime>
  <Words>1418</Words>
  <Application>Microsoft Office PowerPoint</Application>
  <PresentationFormat>Widescreen</PresentationFormat>
  <Paragraphs>123</Paragraphs>
  <Slides>23</Slides>
  <Notes>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 S</dc:creator>
  <cp:lastModifiedBy>Madhu S</cp:lastModifiedBy>
  <cp:revision>22</cp:revision>
  <dcterms:created xsi:type="dcterms:W3CDTF">2024-03-15T05:49:59Z</dcterms:created>
  <dcterms:modified xsi:type="dcterms:W3CDTF">2024-04-03T04:25:22Z</dcterms:modified>
</cp:coreProperties>
</file>